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343"/>
    <p:restoredTop sz="94683"/>
  </p:normalViewPr>
  <p:slideViewPr>
    <p:cSldViewPr snapToGrid="0" snapToObjects="1">
      <p:cViewPr>
        <p:scale>
          <a:sx n="66" d="100"/>
          <a:sy n="66" d="100"/>
        </p:scale>
        <p:origin x="252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7372-1300-1849-88E2-829313443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D0CE7-E9E0-774C-BE24-73370E678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962C4-E4BB-F14D-8D74-5F8D1BD0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BE252-1AFE-6043-BC63-EA0166CA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E931-9FC1-A94C-98DF-42BA364D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508271"/>
      </p:ext>
    </p:extLst>
  </p:cSld>
  <p:clrMapOvr>
    <a:masterClrMapping/>
  </p:clrMapOvr>
  <p:transition spd="slow" advClick="0" advTm="20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F51AA-EAB5-254A-AF62-49CBEAD6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D73A4-FD77-6A49-85F9-08EF34115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199C9-5B5F-654E-B2C9-B5E569E6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9A6B6-C042-B745-AFA8-2A05A5A1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49596-CF28-724F-92B2-B743F119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403641"/>
      </p:ext>
    </p:extLst>
  </p:cSld>
  <p:clrMapOvr>
    <a:masterClrMapping/>
  </p:clrMapOvr>
  <p:transition spd="slow" advClick="0" advTm="20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A6B18-F899-1B46-A520-E0FFB0FDDE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DB58A-5C76-DB41-A7D2-B8D309735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895E7-2C06-E140-8D32-D1A4E6A1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0D612-9C65-5840-B9F7-859F3D36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033E2-9C06-F946-8BAB-C979292F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248957"/>
      </p:ext>
    </p:extLst>
  </p:cSld>
  <p:clrMapOvr>
    <a:masterClrMapping/>
  </p:clrMapOvr>
  <p:transition spd="slow" advClick="0" advTm="20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956B-4591-E04C-99BE-394F2FE3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0D894-4AD1-7947-BB1F-B8E0BDA8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3E4B5-C51D-3B42-BE8D-58F9A34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C6CF5-24F6-A54D-A2C4-8B0F881E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CC5D9-B09E-6C4F-81D7-39F4FB23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670159"/>
      </p:ext>
    </p:extLst>
  </p:cSld>
  <p:clrMapOvr>
    <a:masterClrMapping/>
  </p:clrMapOvr>
  <p:transition spd="slow" advClick="0" advTm="20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17D2-1498-F940-85C8-F1CA3D47A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F7C65-30AA-AB49-83C1-BAF741A6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6DD5-1283-3746-AB11-FB1F7A0F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C4BF8-A9CA-B24C-980E-479AECAF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62952-C65C-E34D-8A47-A74874988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277737"/>
      </p:ext>
    </p:extLst>
  </p:cSld>
  <p:clrMapOvr>
    <a:masterClrMapping/>
  </p:clrMapOvr>
  <p:transition spd="slow" advClick="0" advTm="20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E0A3-38ED-0D48-8980-9BE3F6A3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2E18-A221-AB40-A2C2-5B0D42C4D1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7AC9A-9DEC-B147-BC20-9C14AD3A8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0CD27-3CD7-9145-9A2B-F0A22015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6EADD-7E12-1F4C-A654-3519F302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08DF5-6DE5-A64A-B7AF-2A191FA7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916130"/>
      </p:ext>
    </p:extLst>
  </p:cSld>
  <p:clrMapOvr>
    <a:masterClrMapping/>
  </p:clrMapOvr>
  <p:transition spd="slow" advClick="0" advTm="20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0499-3626-EA47-B189-A91CC8EAA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3682E-3D2D-6740-A312-2A2FFB205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81CFB-5A09-3746-AA99-D5996BB49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87885-C79C-D744-BB14-D62C81914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B5699-D300-2C43-9E04-C8015B9F2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D873C-1608-6A4F-9677-76574DC8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EA17F-2601-B249-84B4-8299BBC6E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9EE3B0-DEA2-7B4F-A60B-40066AE2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645995"/>
      </p:ext>
    </p:extLst>
  </p:cSld>
  <p:clrMapOvr>
    <a:masterClrMapping/>
  </p:clrMapOvr>
  <p:transition spd="slow" advClick="0" advTm="20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46EDA-AABD-034C-9EA7-97B3E258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B783A-2444-434D-A75C-B7DE4F2A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816B4-CE1C-AE4B-8AB8-B6083AB2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42FD0-C16F-C74D-AB1E-73EAB8FF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730663"/>
      </p:ext>
    </p:extLst>
  </p:cSld>
  <p:clrMapOvr>
    <a:masterClrMapping/>
  </p:clrMapOvr>
  <p:transition spd="slow" advClick="0" advTm="20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F22FF-EC60-1040-A5C9-BB6CF6141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BEB42-A6B0-F242-8A94-CDEE10A2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3928C-DBC6-BC4F-929A-5AE69834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8824"/>
      </p:ext>
    </p:extLst>
  </p:cSld>
  <p:clrMapOvr>
    <a:masterClrMapping/>
  </p:clrMapOvr>
  <p:transition spd="slow" advClick="0" advTm="20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B47E-A1C4-7F49-9A5C-684AC0615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BA6A9-4CAB-914B-8AE2-533991C90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9B857-0D35-9745-B50B-C18B4793E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BAD15-BA03-3D49-9028-EBF6FD3A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4E765-68CB-D442-A0B0-A9CA2845D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DA85-C1C7-394C-A523-2C0AB30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53322"/>
      </p:ext>
    </p:extLst>
  </p:cSld>
  <p:clrMapOvr>
    <a:masterClrMapping/>
  </p:clrMapOvr>
  <p:transition spd="slow" advClick="0" advTm="20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1E50-CE18-8145-9080-F80C99F3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9E5B8-6482-F54D-A662-4ED90C30B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7883F-4008-3549-8579-4AE166106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3327D-76EA-A54B-BB1E-9CAA14E0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96CBB-1E02-034B-9EBA-36B85C0B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0A0AA-3539-254F-9A01-4FC9F509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194627"/>
      </p:ext>
    </p:extLst>
  </p:cSld>
  <p:clrMapOvr>
    <a:masterClrMapping/>
  </p:clrMapOvr>
  <p:transition spd="slow" advClick="0" advTm="20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93ADB-7F4F-DA4E-9641-21E5F64C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928B3-10B6-C643-87CC-A7330B9F4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46F94-78B3-8047-918F-27E69A170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D34FF-1A40-3741-857D-58445087B77F}" type="datetimeFigureOut">
              <a:rPr lang="en-GB" smtClean="0"/>
              <a:t>13/06/2019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697D-3D1F-3A45-A613-71FC83719A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64C9-FD1D-F64F-A4F1-FA11EFBF4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46FCA-8495-7842-93E4-BD621C1D7F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93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20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BBF1B7-2806-C741-A603-FCE1CD210E27}"/>
              </a:ext>
            </a:extLst>
          </p:cNvPr>
          <p:cNvSpPr txBox="1"/>
          <p:nvPr/>
        </p:nvSpPr>
        <p:spPr>
          <a:xfrm>
            <a:off x="2328862" y="1185861"/>
            <a:ext cx="775811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600" dirty="0">
                <a:solidFill>
                  <a:schemeClr val="accent4"/>
                </a:solidFill>
                <a:latin typeface="Gobold" panose="02000500000000000000" pitchFamily="2" charset="77"/>
              </a:rPr>
              <a:t>LIFELINE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9A3B6-224E-A241-B82D-01F049D99F5C}"/>
              </a:ext>
            </a:extLst>
          </p:cNvPr>
          <p:cNvSpPr txBox="1"/>
          <p:nvPr/>
        </p:nvSpPr>
        <p:spPr>
          <a:xfrm>
            <a:off x="2486021" y="3718439"/>
            <a:ext cx="7300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Gobold" panose="02000500000000000000" pitchFamily="2" charset="77"/>
              </a:rPr>
              <a:t>THE LOW-COST, IoT VITAL SIGNS MONITOR WITH REAL-TIME ILLNESS PREDICTION</a:t>
            </a:r>
          </a:p>
        </p:txBody>
      </p:sp>
    </p:spTree>
    <p:extLst>
      <p:ext uri="{BB962C8B-B14F-4D97-AF65-F5344CB8AC3E}">
        <p14:creationId xmlns:p14="http://schemas.microsoft.com/office/powerpoint/2010/main" val="3920827826"/>
      </p:ext>
    </p:extLst>
  </p:cSld>
  <p:clrMapOvr>
    <a:masterClrMapping/>
  </p:clrMapOvr>
  <p:transition spd="slow" advClick="0" advTm="12004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DESIGN</a:t>
            </a:r>
            <a:endParaRPr lang="en-GB" dirty="0">
              <a:solidFill>
                <a:schemeClr val="accent4"/>
              </a:solidFill>
              <a:latin typeface="Gobold" panose="02000500000000000000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215E9-C07F-1946-BB00-7AF40DC8F200}"/>
              </a:ext>
            </a:extLst>
          </p:cNvPr>
          <p:cNvSpPr/>
          <p:nvPr/>
        </p:nvSpPr>
        <p:spPr>
          <a:xfrm>
            <a:off x="996961" y="1467752"/>
            <a:ext cx="105155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MODULAR</a:t>
            </a:r>
            <a:r>
              <a:rPr lang="en-GB" sz="4000" dirty="0">
                <a:effectLst/>
                <a:latin typeface="Gobold Thin Light" panose="02000500000000000000" pitchFamily="2" charset="77"/>
              </a:rPr>
              <a:t> DESIGN ALLOWS UNIT TO BE </a:t>
            </a:r>
            <a:r>
              <a:rPr lang="en-GB" sz="40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CUSTOMISED</a:t>
            </a:r>
            <a:r>
              <a:rPr lang="en-GB" sz="4000" dirty="0">
                <a:effectLst/>
                <a:latin typeface="Gobold Thin Light" panose="02000500000000000000" pitchFamily="2" charset="77"/>
              </a:rPr>
              <a:t> SPECIFIC TO PATIENT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latin typeface="Gobold Thin Light" panose="02000500000000000000" pitchFamily="2" charset="77"/>
              </a:rPr>
              <a:t>ENCASED IN </a:t>
            </a:r>
            <a:r>
              <a:rPr lang="en-GB" sz="4000" dirty="0">
                <a:solidFill>
                  <a:srgbClr val="C00000"/>
                </a:solidFill>
                <a:latin typeface="Gobold Thin Light" panose="02000500000000000000" pitchFamily="2" charset="77"/>
              </a:rPr>
              <a:t>3D PRINTED PLA</a:t>
            </a:r>
            <a:r>
              <a:rPr lang="en-GB" sz="4000" dirty="0">
                <a:latin typeface="Gobold Thin Light" panose="02000500000000000000" pitchFamily="2" charset="77"/>
              </a:rPr>
              <a:t> WHICH IS FULLY </a:t>
            </a:r>
            <a:r>
              <a:rPr lang="en-GB" sz="4000" dirty="0">
                <a:solidFill>
                  <a:srgbClr val="C00000"/>
                </a:solidFill>
                <a:latin typeface="Gobold Thin Light" panose="02000500000000000000" pitchFamily="2" charset="77"/>
              </a:rPr>
              <a:t>BIODEGRADABLE</a:t>
            </a:r>
            <a:endParaRPr lang="en-GB" sz="4000" dirty="0">
              <a:solidFill>
                <a:srgbClr val="C00000"/>
              </a:solidFill>
              <a:effectLst/>
              <a:latin typeface="Gobold Thin Light" panose="020005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086EC-DD8E-D141-B2F7-B6D97BA54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24" y="3307169"/>
            <a:ext cx="7667152" cy="29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78598"/>
      </p:ext>
    </p:extLst>
  </p:cSld>
  <p:clrMapOvr>
    <a:masterClrMapping/>
  </p:clrMapOvr>
  <p:transition spd="slow" advClick="0" advTm="20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COST</a:t>
            </a:r>
            <a:endParaRPr lang="en-GB" dirty="0">
              <a:solidFill>
                <a:schemeClr val="accent4"/>
              </a:solidFill>
              <a:latin typeface="Gobold" panose="02000500000000000000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215E9-C07F-1946-BB00-7AF40DC8F200}"/>
              </a:ext>
            </a:extLst>
          </p:cNvPr>
          <p:cNvSpPr/>
          <p:nvPr/>
        </p:nvSpPr>
        <p:spPr>
          <a:xfrm>
            <a:off x="996961" y="1467752"/>
            <a:ext cx="105155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bold Thin Light" panose="02000500000000000000" pitchFamily="2" charset="77"/>
              </a:rPr>
              <a:t>COSTS BETWEEN </a:t>
            </a:r>
            <a:r>
              <a:rPr lang="en-GB" sz="40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£44-£166</a:t>
            </a:r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bold Thin Light" panose="02000500000000000000" pitchFamily="2" charset="77"/>
              </a:rPr>
              <a:t> TO MASS PRODUCE, DEPENDING ON CHOSEN CUSTOMISATION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C00000"/>
                </a:solidFill>
                <a:latin typeface="Gobold Thin Light" panose="02000500000000000000" pitchFamily="2" charset="77"/>
              </a:rPr>
              <a:t>BROKEN / MISPLACED PARTS </a:t>
            </a:r>
            <a:r>
              <a:rPr lang="en-GB" sz="4000" dirty="0">
                <a:latin typeface="Gobold Thin Light" panose="02000500000000000000" pitchFamily="2" charset="77"/>
              </a:rPr>
              <a:t>CAN BE REPLACED WITHOUT REPLACING WHOLE DEVICE</a:t>
            </a:r>
            <a:endParaRPr lang="en-GB" sz="4000" dirty="0">
              <a:effectLst/>
              <a:latin typeface="Gobold Thin Light" panose="02000500000000000000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28057-DFC9-8642-B45D-BE1132C6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01198">
            <a:off x="4049318" y="3858886"/>
            <a:ext cx="3707454" cy="24250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049537-480D-FB4D-82C2-65C007FDD796}"/>
              </a:ext>
            </a:extLst>
          </p:cNvPr>
          <p:cNvSpPr txBox="1">
            <a:spLocks/>
          </p:cNvSpPr>
          <p:nvPr/>
        </p:nvSpPr>
        <p:spPr>
          <a:xfrm>
            <a:off x="5836394" y="44203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Gobold" panose="02000500000000000000" pitchFamily="2" charset="77"/>
              </a:rPr>
              <a:t>£166</a:t>
            </a:r>
          </a:p>
        </p:txBody>
      </p:sp>
    </p:spTree>
    <p:extLst>
      <p:ext uri="{BB962C8B-B14F-4D97-AF65-F5344CB8AC3E}">
        <p14:creationId xmlns:p14="http://schemas.microsoft.com/office/powerpoint/2010/main" val="823382734"/>
      </p:ext>
    </p:extLst>
  </p:cSld>
  <p:clrMapOvr>
    <a:masterClrMapping/>
  </p:clrMapOvr>
  <p:transition spd="slow" advClick="0" advTm="20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THE FINAL PRODUCT</a:t>
            </a:r>
            <a:endParaRPr lang="en-GB" dirty="0">
              <a:solidFill>
                <a:schemeClr val="accent4"/>
              </a:solidFill>
              <a:latin typeface="Gobold" panose="02000500000000000000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56B08-3396-EC4B-9359-A2C7B8B9C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7" b="31939"/>
          <a:stretch/>
        </p:blipFill>
        <p:spPr>
          <a:xfrm rot="16200000">
            <a:off x="964530" y="1995862"/>
            <a:ext cx="4140597" cy="3501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C4A892-9607-C04E-B261-B6698D6C3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08" y="1676542"/>
            <a:ext cx="6394268" cy="41405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29A15E-79E9-234D-881D-D261782D23F7}"/>
              </a:ext>
            </a:extLst>
          </p:cNvPr>
          <p:cNvSpPr/>
          <p:nvPr/>
        </p:nvSpPr>
        <p:spPr>
          <a:xfrm>
            <a:off x="4799430" y="3468300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Gobold Thin Light" panose="02000500000000000000" pitchFamily="2" charset="77"/>
              </a:rPr>
              <a:t>PPG SENSOR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8EDB0E-552F-6649-A312-530265B85540}"/>
              </a:ext>
            </a:extLst>
          </p:cNvPr>
          <p:cNvSpPr/>
          <p:nvPr/>
        </p:nvSpPr>
        <p:spPr>
          <a:xfrm>
            <a:off x="6997882" y="4560925"/>
            <a:ext cx="1445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Gobold Thin Light" panose="02000500000000000000" pitchFamily="2" charset="77"/>
              </a:rPr>
              <a:t>TEMPERATURE SENSOR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53687-2CE3-2044-8B4F-4E0CD85CCED0}"/>
              </a:ext>
            </a:extLst>
          </p:cNvPr>
          <p:cNvSpPr/>
          <p:nvPr/>
        </p:nvSpPr>
        <p:spPr>
          <a:xfrm>
            <a:off x="9838358" y="4483104"/>
            <a:ext cx="1445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Gobold Thin Light" panose="02000500000000000000" pitchFamily="2" charset="77"/>
              </a:rPr>
              <a:t>ECG ELECTRODES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54AB19-93F0-1640-8BDF-9E7B8AB297C7}"/>
              </a:ext>
            </a:extLst>
          </p:cNvPr>
          <p:cNvSpPr/>
          <p:nvPr/>
        </p:nvSpPr>
        <p:spPr>
          <a:xfrm>
            <a:off x="3549147" y="2706693"/>
            <a:ext cx="1445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Gobold Thin Light" panose="02000500000000000000" pitchFamily="2" charset="77"/>
              </a:rPr>
              <a:t>RASPBERRY PI 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167280"/>
      </p:ext>
    </p:extLst>
  </p:cSld>
  <p:clrMapOvr>
    <a:masterClrMapping/>
  </p:clrMapOvr>
  <p:transition spd="slow" advClick="0" advTm="20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THE NEED FOR A REMOTE PATIENT MONITOR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91391-0017-4A42-8B5C-677B11C7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32" y="1498529"/>
            <a:ext cx="1325563" cy="1325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2BC22D-4624-B84B-B59F-8FD7C2970F37}"/>
              </a:ext>
            </a:extLst>
          </p:cNvPr>
          <p:cNvSpPr/>
          <p:nvPr/>
        </p:nvSpPr>
        <p:spPr>
          <a:xfrm>
            <a:off x="1275651" y="2942114"/>
            <a:ext cx="31344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effectLst/>
                <a:latin typeface="Gobold Thin Light" panose="02000500000000000000" pitchFamily="2" charset="77"/>
              </a:rPr>
              <a:t>of people in developing countries don’t have access to hospital care</a:t>
            </a:r>
            <a:r>
              <a:rPr lang="en-GB" sz="2400" baseline="30000" dirty="0">
                <a:effectLst/>
                <a:latin typeface="Gobold Thin Light" panose="02000500000000000000" pitchFamily="2" charset="77"/>
              </a:rPr>
              <a:t>1</a:t>
            </a:r>
            <a:endParaRPr lang="en-GB" sz="2400" dirty="0">
              <a:effectLst/>
              <a:latin typeface="Gobold Thin Light" panose="02000500000000000000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C0709-538F-AA4C-AEE0-4C19318A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237" y="1596548"/>
            <a:ext cx="2788557" cy="100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F4045A-6DD4-7444-ABBA-1CE8027DD0A4}"/>
              </a:ext>
            </a:extLst>
          </p:cNvPr>
          <p:cNvSpPr/>
          <p:nvPr/>
        </p:nvSpPr>
        <p:spPr>
          <a:xfrm>
            <a:off x="4118286" y="2942114"/>
            <a:ext cx="3669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Gobold Thin Light" panose="02000500000000000000" pitchFamily="2" charset="77"/>
              </a:rPr>
              <a:t>average cost of a conventional vital sign monitor</a:t>
            </a:r>
            <a:endParaRPr lang="en-GB" sz="2400" dirty="0">
              <a:effectLst/>
              <a:latin typeface="Gobold Thin Light" panose="02000500000000000000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C830FA-B6F7-BB40-B618-D3865D5E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60" y="1498528"/>
            <a:ext cx="1325563" cy="1325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3446A4-F385-C84C-9A03-DD7D1AE58EBF}"/>
              </a:ext>
            </a:extLst>
          </p:cNvPr>
          <p:cNvSpPr/>
          <p:nvPr/>
        </p:nvSpPr>
        <p:spPr>
          <a:xfrm>
            <a:off x="7942774" y="2942112"/>
            <a:ext cx="31527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effectLst/>
                <a:latin typeface="Gobold Thin Light" panose="02000500000000000000" pitchFamily="2" charset="77"/>
              </a:rPr>
              <a:t>percentage of people in developing countries admitted to hospital due to overcrowding</a:t>
            </a:r>
            <a:r>
              <a:rPr lang="en-GB" sz="2400" baseline="30000" dirty="0">
                <a:effectLst/>
                <a:latin typeface="Gobold Thin Light" panose="02000500000000000000" pitchFamily="2" charset="77"/>
              </a:rPr>
              <a:t>2</a:t>
            </a:r>
            <a:endParaRPr lang="en-GB" sz="2400" dirty="0">
              <a:effectLst/>
              <a:latin typeface="Gobold Thin Light" panose="02000500000000000000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B8D0B3-3289-834A-A17C-E074EBA3112E}"/>
              </a:ext>
            </a:extLst>
          </p:cNvPr>
          <p:cNvSpPr/>
          <p:nvPr/>
        </p:nvSpPr>
        <p:spPr>
          <a:xfrm>
            <a:off x="1120011" y="4725830"/>
            <a:ext cx="100600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CD1619"/>
                </a:solidFill>
                <a:effectLst/>
                <a:latin typeface="Gobold Thin Light" panose="02000500000000000000" pitchFamily="2" charset="77"/>
              </a:rPr>
              <a:t>MEDICAL SPECIALISTS ARE LACKING IN RURAL AREAS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4000" dirty="0">
                <a:solidFill>
                  <a:srgbClr val="CD1619"/>
                </a:solidFill>
                <a:latin typeface="Gobold Thin Light" panose="02000500000000000000" pitchFamily="2" charset="77"/>
              </a:rPr>
              <a:t>CONVENTIONAL MONITORS ARE TOO EXPENSIVE</a:t>
            </a:r>
            <a:endParaRPr lang="en-GB" sz="4000" dirty="0">
              <a:effectLst/>
              <a:latin typeface="Gobold Thin Light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282483"/>
      </p:ext>
    </p:extLst>
  </p:cSld>
  <p:clrMapOvr>
    <a:masterClrMapping/>
  </p:clrMapOvr>
  <p:transition spd="slow" advClick="0" advTm="20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THE SOLUTION: </a:t>
            </a:r>
            <a:r>
              <a:rPr lang="en-GB" dirty="0">
                <a:solidFill>
                  <a:schemeClr val="accent4"/>
                </a:solidFill>
                <a:latin typeface="Gobold" panose="02000500000000000000" pitchFamily="2" charset="77"/>
              </a:rPr>
              <a:t>LIFELINE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395CCD-65BB-AB4C-9850-2CA28D470B7B}"/>
              </a:ext>
            </a:extLst>
          </p:cNvPr>
          <p:cNvSpPr/>
          <p:nvPr/>
        </p:nvSpPr>
        <p:spPr>
          <a:xfrm>
            <a:off x="1275651" y="1441290"/>
            <a:ext cx="100600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CD1619"/>
                </a:solidFill>
                <a:effectLst/>
                <a:latin typeface="Gobold Thin Light" panose="02000500000000000000" pitchFamily="2" charset="77"/>
              </a:rPr>
              <a:t>LOW COST IoT </a:t>
            </a:r>
            <a:r>
              <a:rPr lang="en-GB" sz="3200" dirty="0">
                <a:effectLst/>
                <a:latin typeface="Gobold Thin Light" panose="02000500000000000000" pitchFamily="2" charset="77"/>
              </a:rPr>
              <a:t>DEVICE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CD1619"/>
                </a:solidFill>
                <a:latin typeface="Gobold Thin Light" panose="02000500000000000000" pitchFamily="2" charset="77"/>
              </a:rPr>
              <a:t>REMOTELY STREAMS </a:t>
            </a:r>
            <a:r>
              <a:rPr lang="en-GB" sz="3200" dirty="0">
                <a:latin typeface="Gobold Thin Light" panose="02000500000000000000" pitchFamily="2" charset="77"/>
              </a:rPr>
              <a:t>VITAL SIGN MEASUREMENTS TO A </a:t>
            </a:r>
            <a:r>
              <a:rPr lang="en-GB" sz="3200" dirty="0">
                <a:solidFill>
                  <a:srgbClr val="CD1619"/>
                </a:solidFill>
                <a:latin typeface="Gobold Thin Light" panose="02000500000000000000" pitchFamily="2" charset="77"/>
              </a:rPr>
              <a:t>DOCTOR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3200" dirty="0">
                <a:effectLst/>
                <a:latin typeface="Gobold Thin Light" panose="02000500000000000000" pitchFamily="2" charset="77"/>
              </a:rPr>
              <a:t>DOCTORS CAN LOOK AFTER </a:t>
            </a:r>
            <a:r>
              <a:rPr lang="en-GB" sz="3200" dirty="0">
                <a:solidFill>
                  <a:srgbClr val="CD1619"/>
                </a:solidFill>
                <a:effectLst/>
                <a:latin typeface="Gobold Thin Light" panose="02000500000000000000" pitchFamily="2" charset="77"/>
              </a:rPr>
              <a:t>MANY PA</a:t>
            </a:r>
            <a:r>
              <a:rPr lang="en-GB" sz="3200" dirty="0">
                <a:solidFill>
                  <a:srgbClr val="CD1619"/>
                </a:solidFill>
                <a:latin typeface="Gobold Thin Light" panose="02000500000000000000" pitchFamily="2" charset="77"/>
              </a:rPr>
              <a:t>TIENTS </a:t>
            </a:r>
            <a:r>
              <a:rPr lang="en-GB" sz="3200" dirty="0">
                <a:latin typeface="Gobold Thin Light" panose="02000500000000000000" pitchFamily="2" charset="77"/>
              </a:rPr>
              <a:t>IN </a:t>
            </a:r>
            <a:r>
              <a:rPr lang="en-GB" sz="3200" dirty="0">
                <a:solidFill>
                  <a:srgbClr val="CD1619"/>
                </a:solidFill>
                <a:latin typeface="Gobold Thin Light" panose="02000500000000000000" pitchFamily="2" charset="77"/>
              </a:rPr>
              <a:t>MANY LOCATIONS AT ONCE</a:t>
            </a:r>
            <a:endParaRPr lang="en-GB" sz="3200" dirty="0">
              <a:solidFill>
                <a:srgbClr val="CD1619"/>
              </a:solidFill>
              <a:effectLst/>
              <a:latin typeface="Gobold Thin Light" panose="020005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3B270B-0751-4E49-9C4E-881066AA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334116"/>
            <a:ext cx="7924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7922"/>
      </p:ext>
    </p:extLst>
  </p:cSld>
  <p:clrMapOvr>
    <a:masterClrMapping/>
  </p:clrMapOvr>
  <p:transition spd="slow" advClick="0" advTm="20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HOW DOES IT WORK? </a:t>
            </a:r>
            <a:r>
              <a:rPr lang="en-GB" dirty="0">
                <a:solidFill>
                  <a:schemeClr val="accent4"/>
                </a:solidFill>
                <a:latin typeface="Gobold" panose="02000500000000000000" pitchFamily="2" charset="77"/>
              </a:rPr>
              <a:t>SENSORS: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F7E8E-32FF-654C-A7D0-AF6BA89F1795}"/>
              </a:ext>
            </a:extLst>
          </p:cNvPr>
          <p:cNvSpPr/>
          <p:nvPr/>
        </p:nvSpPr>
        <p:spPr>
          <a:xfrm>
            <a:off x="1439493" y="1741489"/>
            <a:ext cx="428008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ecg</a:t>
            </a:r>
            <a:r>
              <a:rPr lang="en-GB" sz="32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: </a:t>
            </a:r>
            <a:r>
              <a:rPr lang="en-GB" sz="3200" dirty="0">
                <a:effectLst/>
                <a:latin typeface="Gobold Thin Light" panose="02000500000000000000" pitchFamily="2" charset="77"/>
              </a:rPr>
              <a:t>used to derive 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ppg</a:t>
            </a:r>
            <a:r>
              <a:rPr lang="en-GB" sz="32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: </a:t>
            </a:r>
            <a:r>
              <a:rPr lang="en-GB" sz="3200" dirty="0">
                <a:effectLst/>
                <a:latin typeface="Gobold Thin Light" panose="02000500000000000000" pitchFamily="2" charset="77"/>
              </a:rPr>
              <a:t>used to derive spo2 and respiration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temperature: </a:t>
            </a:r>
            <a:r>
              <a:rPr lang="en-GB" sz="3200" dirty="0">
                <a:effectLst/>
                <a:latin typeface="Gobold Thin Light" panose="02000500000000000000" pitchFamily="2" charset="77"/>
              </a:rPr>
              <a:t>indication of infection and inflammation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BA034-9C8E-EA4B-BE50-F68859E97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21" y="1690489"/>
            <a:ext cx="6763411" cy="45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36240"/>
      </p:ext>
    </p:extLst>
  </p:cSld>
  <p:clrMapOvr>
    <a:masterClrMapping/>
  </p:clrMapOvr>
  <p:transition spd="slow" advClick="0" advTm="20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HOW DOES IT WORK? </a:t>
            </a:r>
            <a:r>
              <a:rPr lang="en-GB" dirty="0">
                <a:solidFill>
                  <a:schemeClr val="accent4"/>
                </a:solidFill>
                <a:latin typeface="Gobold" panose="02000500000000000000" pitchFamily="2" charset="77"/>
              </a:rPr>
              <a:t>CUSTOM PCB: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F7E8E-32FF-654C-A7D0-AF6BA89F1795}"/>
              </a:ext>
            </a:extLst>
          </p:cNvPr>
          <p:cNvSpPr/>
          <p:nvPr/>
        </p:nvSpPr>
        <p:spPr>
          <a:xfrm>
            <a:off x="1439494" y="1741489"/>
            <a:ext cx="37745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CUSTOM-MADE RASPBERRY PI HAT </a:t>
            </a:r>
            <a:r>
              <a:rPr lang="en-GB" sz="4400" dirty="0">
                <a:effectLst/>
                <a:latin typeface="Gobold Thin Light" panose="02000500000000000000" pitchFamily="2" charset="77"/>
              </a:rPr>
              <a:t>INTERFACES SENSOR</a:t>
            </a:r>
            <a:r>
              <a:rPr lang="en-GB" sz="4400" dirty="0">
                <a:latin typeface="Gobold Thin Light" panose="02000500000000000000" pitchFamily="2" charset="77"/>
              </a:rPr>
              <a:t>S </a:t>
            </a:r>
            <a:r>
              <a:rPr lang="en-GB" sz="4400" dirty="0">
                <a:effectLst/>
                <a:latin typeface="Gobold Thin Light" panose="02000500000000000000" pitchFamily="2" charset="77"/>
              </a:rPr>
              <a:t>WITH </a:t>
            </a:r>
            <a:r>
              <a:rPr lang="en-GB" sz="44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ANY</a:t>
            </a:r>
            <a:r>
              <a:rPr lang="en-GB" sz="4400" dirty="0">
                <a:effectLst/>
                <a:latin typeface="Gobold Thin Light" panose="02000500000000000000" pitchFamily="2" charset="77"/>
              </a:rPr>
              <a:t> </a:t>
            </a:r>
            <a:r>
              <a:rPr lang="en-GB" sz="44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RASPBERRY PI</a:t>
            </a:r>
            <a:endParaRPr lang="en-GB" sz="4400" dirty="0">
              <a:effectLst/>
              <a:latin typeface="Gobold Thin Light" panose="020005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B67F0-1240-9F40-921C-25A46CEC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093" y="2450899"/>
            <a:ext cx="2268359" cy="1627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70D2A-8D82-C349-B05D-5961C444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93234" y="1845745"/>
            <a:ext cx="3391312" cy="29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7340"/>
      </p:ext>
    </p:extLst>
  </p:cSld>
  <p:clrMapOvr>
    <a:masterClrMapping/>
  </p:clrMapOvr>
  <p:transition spd="slow" advClick="0" advTm="20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HOW DOES IT WORK? </a:t>
            </a:r>
            <a:r>
              <a:rPr lang="en-GB" dirty="0">
                <a:solidFill>
                  <a:schemeClr val="accent4"/>
                </a:solidFill>
                <a:latin typeface="Gobold" panose="02000500000000000000" pitchFamily="2" charset="77"/>
              </a:rPr>
              <a:t>COMPUTE STICK: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D93FD-D0CC-BA4C-B388-90E32132BCFE}"/>
              </a:ext>
            </a:extLst>
          </p:cNvPr>
          <p:cNvSpPr/>
          <p:nvPr/>
        </p:nvSpPr>
        <p:spPr>
          <a:xfrm>
            <a:off x="1424492" y="1690688"/>
            <a:ext cx="517086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>
                <a:effectLst/>
                <a:latin typeface="Gobold Thin Light" panose="02000500000000000000" pitchFamily="2" charset="77"/>
              </a:rPr>
              <a:t>runs </a:t>
            </a:r>
            <a:r>
              <a:rPr lang="en-GB" sz="4400" dirty="0">
                <a:solidFill>
                  <a:srgbClr val="CD1619"/>
                </a:solidFill>
                <a:effectLst/>
                <a:latin typeface="Gobold Thin Light" panose="02000500000000000000" pitchFamily="2" charset="77"/>
              </a:rPr>
              <a:t>machine learning</a:t>
            </a:r>
            <a:r>
              <a:rPr lang="en-GB" sz="4400" dirty="0">
                <a:effectLst/>
                <a:latin typeface="Gobold Thin Light" panose="02000500000000000000" pitchFamily="2" charset="77"/>
              </a:rPr>
              <a:t> algorithms to detect and predict atrial fibrillation and other abnormalities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691A-AE76-D14F-9061-3397014FB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388" y="1690689"/>
            <a:ext cx="4145055" cy="1344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B82A1E-AD95-9048-9CF8-601F7C974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88" y="3822970"/>
            <a:ext cx="5179344" cy="15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63443"/>
      </p:ext>
    </p:extLst>
  </p:cSld>
  <p:clrMapOvr>
    <a:masterClrMapping/>
  </p:clrMapOvr>
  <p:transition spd="slow" advClick="0" advTm="20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HOW DOES IT WORK? </a:t>
            </a:r>
            <a:r>
              <a:rPr lang="en-GB" dirty="0">
                <a:solidFill>
                  <a:schemeClr val="accent4"/>
                </a:solidFill>
                <a:latin typeface="Gobold" panose="02000500000000000000" pitchFamily="2" charset="77"/>
              </a:rPr>
              <a:t>DATABASE: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41ADA-255D-1A45-B4B2-5629BE2B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24" y="2175820"/>
            <a:ext cx="4470803" cy="2506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7215E9-C07F-1946-BB00-7AF40DC8F200}"/>
              </a:ext>
            </a:extLst>
          </p:cNvPr>
          <p:cNvSpPr/>
          <p:nvPr/>
        </p:nvSpPr>
        <p:spPr>
          <a:xfrm>
            <a:off x="1424493" y="1690688"/>
            <a:ext cx="48944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LOW-LATENCY CLOUD DATABASE</a:t>
            </a:r>
            <a:r>
              <a:rPr lang="en-GB" sz="3600" dirty="0">
                <a:effectLst/>
                <a:latin typeface="Gobold Thin Light" panose="02000500000000000000" pitchFamily="2" charset="77"/>
              </a:rPr>
              <a:t> STORES </a:t>
            </a:r>
            <a:r>
              <a:rPr lang="en-GB" sz="36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REAL-TIME PATIENT DATA</a:t>
            </a:r>
            <a:r>
              <a:rPr lang="en-GB" sz="3600" dirty="0">
                <a:effectLst/>
                <a:latin typeface="Gobold Thin Light" panose="02000500000000000000" pitchFamily="2" charset="77"/>
              </a:rPr>
              <a:t> AND </a:t>
            </a:r>
            <a:r>
              <a:rPr lang="en-GB" sz="36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PATIENT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>
                <a:latin typeface="Gobold Thin Light" panose="02000500000000000000" pitchFamily="2" charset="77"/>
              </a:rPr>
              <a:t>ENABLES DEVICE CONFIGURATION AND DOCTOR LOGIN</a:t>
            </a:r>
            <a:endParaRPr lang="en-GB" sz="3600" dirty="0">
              <a:effectLst/>
              <a:latin typeface="Gobold Thin Light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231528"/>
      </p:ext>
    </p:extLst>
  </p:cSld>
  <p:clrMapOvr>
    <a:masterClrMapping/>
  </p:clrMapOvr>
  <p:transition spd="slow" advClick="0" advTm="2000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HOW DOES IT WORK? </a:t>
            </a:r>
            <a:r>
              <a:rPr lang="en-GB" dirty="0">
                <a:solidFill>
                  <a:schemeClr val="accent4"/>
                </a:solidFill>
                <a:latin typeface="Gobold" panose="02000500000000000000" pitchFamily="2" charset="77"/>
              </a:rPr>
              <a:t>WEBAPP: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215E9-C07F-1946-BB00-7AF40DC8F200}"/>
              </a:ext>
            </a:extLst>
          </p:cNvPr>
          <p:cNvSpPr/>
          <p:nvPr/>
        </p:nvSpPr>
        <p:spPr>
          <a:xfrm>
            <a:off x="1424493" y="1690688"/>
            <a:ext cx="48944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effectLst/>
                <a:latin typeface="Gobold Thin Light" panose="02000500000000000000" pitchFamily="2" charset="77"/>
              </a:rPr>
              <a:t>DOCTORS CAN </a:t>
            </a:r>
            <a:r>
              <a:rPr lang="en-GB" sz="40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REMOTELY </a:t>
            </a:r>
            <a:r>
              <a:rPr lang="en-GB" sz="4000" dirty="0">
                <a:effectLst/>
                <a:latin typeface="Gobold Thin Light" panose="02000500000000000000" pitchFamily="2" charset="77"/>
              </a:rPr>
              <a:t>MONITOR ALL THEIR PATIENTS IN </a:t>
            </a:r>
            <a:r>
              <a:rPr lang="en-GB" sz="40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latin typeface="Gobold Thin Light" panose="02000500000000000000" pitchFamily="2" charset="77"/>
              </a:rPr>
              <a:t>VIEW </a:t>
            </a:r>
            <a:r>
              <a:rPr lang="en-GB" sz="4000" dirty="0">
                <a:solidFill>
                  <a:srgbClr val="C00000"/>
                </a:solidFill>
                <a:latin typeface="Gobold Thin Light" panose="02000500000000000000" pitchFamily="2" charset="77"/>
              </a:rPr>
              <a:t>PATIENT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effectLst/>
                <a:latin typeface="Gobold Thin Light" panose="02000500000000000000" pitchFamily="2" charset="77"/>
              </a:rPr>
              <a:t>RECEIVE </a:t>
            </a:r>
            <a:r>
              <a:rPr lang="en-GB" sz="40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ALERTS </a:t>
            </a:r>
            <a:r>
              <a:rPr lang="en-GB" sz="4000" dirty="0">
                <a:effectLst/>
                <a:latin typeface="Gobold Thin Light" panose="02000500000000000000" pitchFamily="2" charset="77"/>
              </a:rPr>
              <a:t>ABOUT</a:t>
            </a:r>
            <a:r>
              <a:rPr lang="en-GB" sz="40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 ABNORMALITIES</a:t>
            </a:r>
            <a:endParaRPr lang="en-GB" sz="4000" dirty="0">
              <a:effectLst/>
              <a:latin typeface="Gobold Thin Light" panose="020005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DC728-D521-C148-9E1A-4BF74D8F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331" y="1720168"/>
            <a:ext cx="1677243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BF4C2-124B-DF43-ACE3-EB01751F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633" y="3561955"/>
            <a:ext cx="4326638" cy="21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11007"/>
      </p:ext>
    </p:extLst>
  </p:cSld>
  <p:clrMapOvr>
    <a:masterClrMapping/>
  </p:clrMapOvr>
  <p:transition spd="slow" advClick="0" advTm="20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448B76-C5F6-E74D-A193-75596A819871}"/>
              </a:ext>
            </a:extLst>
          </p:cNvPr>
          <p:cNvSpPr/>
          <p:nvPr/>
        </p:nvSpPr>
        <p:spPr>
          <a:xfrm>
            <a:off x="470373" y="595677"/>
            <a:ext cx="10865346" cy="603958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909847-4520-AB4D-9793-4824327EF1A3}"/>
              </a:ext>
            </a:extLst>
          </p:cNvPr>
          <p:cNvSpPr/>
          <p:nvPr/>
        </p:nvSpPr>
        <p:spPr>
          <a:xfrm>
            <a:off x="679440" y="314324"/>
            <a:ext cx="10953017" cy="6039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7F8EF-9D9E-A344-B7B6-2B68F413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93" y="365125"/>
            <a:ext cx="10515600" cy="1325563"/>
          </a:xfrm>
        </p:spPr>
        <p:txBody>
          <a:bodyPr/>
          <a:lstStyle/>
          <a:p>
            <a:r>
              <a:rPr lang="en-GB" dirty="0">
                <a:latin typeface="Gobold" panose="02000500000000000000" pitchFamily="2" charset="77"/>
              </a:rPr>
              <a:t>HOW DOES IT WORK? </a:t>
            </a:r>
            <a:r>
              <a:rPr lang="en-GB" dirty="0">
                <a:solidFill>
                  <a:schemeClr val="accent4"/>
                </a:solidFill>
                <a:latin typeface="Gobold" panose="02000500000000000000" pitchFamily="2" charset="77"/>
              </a:rPr>
              <a:t>BEDSIDE DISPLAY: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215E9-C07F-1946-BB00-7AF40DC8F200}"/>
              </a:ext>
            </a:extLst>
          </p:cNvPr>
          <p:cNvSpPr/>
          <p:nvPr/>
        </p:nvSpPr>
        <p:spPr>
          <a:xfrm>
            <a:off x="1424493" y="1690688"/>
            <a:ext cx="40813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effectLst/>
                <a:latin typeface="Gobold Thin Light" panose="02000500000000000000" pitchFamily="2" charset="77"/>
              </a:rPr>
              <a:t>ALLOWS </a:t>
            </a:r>
            <a:r>
              <a:rPr lang="en-GB" sz="4000" dirty="0">
                <a:solidFill>
                  <a:srgbClr val="C00000"/>
                </a:solidFill>
                <a:effectLst/>
                <a:latin typeface="Gobold Thin Light" panose="02000500000000000000" pitchFamily="2" charset="77"/>
              </a:rPr>
              <a:t>REAL-TIME </a:t>
            </a:r>
            <a:r>
              <a:rPr lang="en-GB" sz="4000" dirty="0">
                <a:effectLst/>
                <a:latin typeface="Gobold Thin Light" panose="02000500000000000000" pitchFamily="2" charset="77"/>
              </a:rPr>
              <a:t>MONITORING AT THE BEDSIDE FOR CARERS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>
                <a:effectLst/>
                <a:latin typeface="Gobold Thin Light" panose="02000500000000000000" pitchFamily="2" charset="77"/>
              </a:rPr>
              <a:t>lets patient report a potential issue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03AB0-0D50-5345-A6E1-6D227100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513" y="1699089"/>
            <a:ext cx="2092994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9FBB97-8765-F440-8EA3-E61C057E7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33" b="7350"/>
          <a:stretch/>
        </p:blipFill>
        <p:spPr>
          <a:xfrm>
            <a:off x="6454911" y="3360505"/>
            <a:ext cx="4312596" cy="26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6826"/>
      </p:ext>
    </p:extLst>
  </p:cSld>
  <p:clrMapOvr>
    <a:masterClrMapping/>
  </p:clrMapOvr>
  <p:transition spd="slow" advClick="0" advTm="20000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8756</TotalTime>
  <Words>288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Gobold</vt:lpstr>
      <vt:lpstr>Gobold Thin Light</vt:lpstr>
      <vt:lpstr>Office Theme</vt:lpstr>
      <vt:lpstr>PowerPoint Presentation</vt:lpstr>
      <vt:lpstr>THE NEED FOR A REMOTE PATIENT MONITOR</vt:lpstr>
      <vt:lpstr>THE SOLUTION: LIFELINE</vt:lpstr>
      <vt:lpstr>HOW DOES IT WORK? SENSORS:</vt:lpstr>
      <vt:lpstr>HOW DOES IT WORK? CUSTOM PCB:</vt:lpstr>
      <vt:lpstr>HOW DOES IT WORK? COMPUTE STICK:</vt:lpstr>
      <vt:lpstr>HOW DOES IT WORK? DATABASE:</vt:lpstr>
      <vt:lpstr>HOW DOES IT WORK? WEBAPP:</vt:lpstr>
      <vt:lpstr>HOW DOES IT WORK? BEDSIDE DISPLAY:</vt:lpstr>
      <vt:lpstr>DESIGN</vt:lpstr>
      <vt:lpstr>COST</vt:lpstr>
      <vt:lpstr>THE FINAL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Gaitonde, Anuja</dc:creator>
  <cp:lastModifiedBy>Gaitonde, Anuja</cp:lastModifiedBy>
  <cp:revision>9</cp:revision>
  <dcterms:created xsi:type="dcterms:W3CDTF">2019-06-13T08:31:27Z</dcterms:created>
  <dcterms:modified xsi:type="dcterms:W3CDTF">2019-06-19T10:27:38Z</dcterms:modified>
</cp:coreProperties>
</file>